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9" r:id="rId7"/>
    <p:sldId id="270" r:id="rId8"/>
    <p:sldId id="265" r:id="rId9"/>
    <p:sldId id="271" r:id="rId10"/>
    <p:sldId id="272" r:id="rId11"/>
    <p:sldId id="277" r:id="rId12"/>
    <p:sldId id="266" r:id="rId13"/>
    <p:sldId id="278" r:id="rId14"/>
    <p:sldId id="279" r:id="rId15"/>
    <p:sldId id="280" r:id="rId16"/>
    <p:sldId id="28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6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481" autoAdjust="0"/>
  </p:normalViewPr>
  <p:slideViewPr>
    <p:cSldViewPr snapToGrid="0">
      <p:cViewPr varScale="1">
        <p:scale>
          <a:sx n="73" d="100"/>
          <a:sy n="73" d="100"/>
        </p:scale>
        <p:origin x="3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1C09C-423A-4A95-B143-9AF9DADFC569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606FD-741D-47E8-8432-D6A05676D5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112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Scene-level context: </a:t>
            </a:r>
            <a:r>
              <a:rPr lang="zh-CN" altLang="en-US"/>
              <a:t>所属的场景的信息，如图</a:t>
            </a:r>
            <a:r>
              <a:rPr lang="en-US" altLang="zh-CN"/>
              <a:t>1</a:t>
            </a:r>
            <a:r>
              <a:rPr lang="zh-CN" altLang="en-US"/>
              <a:t>的河流； </a:t>
            </a:r>
            <a:r>
              <a:rPr lang="en-US" altLang="zh-CN"/>
              <a:t>Instance-level context: object relationship</a:t>
            </a:r>
            <a:r>
              <a:rPr lang="zh-CN" altLang="en-US"/>
              <a:t>，如电脑和鼠标的关系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606FD-741D-47E8-8432-D6A05676D5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225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AP70</a:t>
            </a:r>
            <a:r>
              <a:rPr lang="zh-CN" altLang="en-US"/>
              <a:t>证明定位精度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606FD-741D-47E8-8432-D6A05676D5A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315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AP70</a:t>
            </a:r>
            <a:r>
              <a:rPr lang="zh-CN" altLang="en-US"/>
              <a:t>证明定位精度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606FD-741D-47E8-8432-D6A05676D5A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762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AP70</a:t>
            </a:r>
            <a:r>
              <a:rPr lang="zh-CN" altLang="en-US"/>
              <a:t>证明定位精度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606FD-741D-47E8-8432-D6A05676D5A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806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本质上是节点信息的传播，每个</a:t>
            </a:r>
            <a:r>
              <a:rPr lang="en-US" altLang="zh-CN"/>
              <a:t>object</a:t>
            </a:r>
            <a:r>
              <a:rPr lang="zh-CN" altLang="en-US"/>
              <a:t>节点从</a:t>
            </a:r>
            <a:r>
              <a:rPr lang="en-US" altLang="zh-CN"/>
              <a:t>scene</a:t>
            </a:r>
            <a:r>
              <a:rPr lang="zh-CN" altLang="en-US"/>
              <a:t>和其它</a:t>
            </a:r>
            <a:r>
              <a:rPr lang="en-US" altLang="zh-CN"/>
              <a:t>object</a:t>
            </a:r>
            <a:r>
              <a:rPr lang="zh-CN" altLang="en-US"/>
              <a:t>收集信息，来更新自己的</a:t>
            </a:r>
            <a:r>
              <a:rPr lang="en-US" altLang="zh-CN"/>
              <a:t>feature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606FD-741D-47E8-8432-D6A05676D5A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54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606FD-741D-47E8-8432-D6A05676D5A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03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si: area of bi; p: proposal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606FD-741D-47E8-8432-D6A05676D5A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130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ht-1: cell state</a:t>
            </a:r>
            <a:r>
              <a:rPr lang="zh-CN" altLang="en-US"/>
              <a:t>，相当于长期记忆；</a:t>
            </a:r>
            <a:r>
              <a:rPr lang="en-US" altLang="zh-CN"/>
              <a:t>h’: </a:t>
            </a:r>
            <a:r>
              <a:rPr lang="zh-CN" altLang="en-US"/>
              <a:t>衰减（</a:t>
            </a:r>
            <a:r>
              <a:rPr lang="en-US" altLang="zh-CN"/>
              <a:t>reset)</a:t>
            </a:r>
            <a:r>
              <a:rPr lang="zh-CN" altLang="en-US"/>
              <a:t>后的</a:t>
            </a:r>
            <a:r>
              <a:rPr lang="en-US" altLang="zh-CN"/>
              <a:t>cell state</a:t>
            </a:r>
            <a:r>
              <a:rPr lang="zh-CN" altLang="en-US"/>
              <a:t>，相当于近期记忆。</a:t>
            </a:r>
            <a:r>
              <a:rPr lang="en-US" altLang="zh-CN"/>
              <a:t>GRU</a:t>
            </a:r>
            <a:r>
              <a:rPr lang="zh-CN" altLang="en-US"/>
              <a:t>就是一个能选择性记忆当前事和清除记忆的组件。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606FD-741D-47E8-8432-D6A05676D5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125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ht-1</a:t>
            </a:r>
            <a:r>
              <a:rPr lang="zh-CN" altLang="en-US"/>
              <a:t>就是</a:t>
            </a:r>
            <a:r>
              <a:rPr lang="en-US" altLang="zh-CN"/>
              <a:t>node feature</a:t>
            </a:r>
            <a:r>
              <a:rPr lang="zh-CN" altLang="en-US"/>
              <a:t>，</a:t>
            </a:r>
            <a:r>
              <a:rPr lang="en-US" altLang="zh-CN"/>
              <a:t>xt</a:t>
            </a:r>
            <a:r>
              <a:rPr lang="zh-CN" altLang="en-US"/>
              <a:t>就是</a:t>
            </a:r>
            <a:r>
              <a:rPr lang="en-US" altLang="zh-CN"/>
              <a:t>scene feature, feature info from other nodes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606FD-741D-47E8-8432-D6A05676D5A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314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类似</a:t>
            </a:r>
            <a:r>
              <a:rPr lang="en-US" altLang="zh-CN"/>
              <a:t>GNN</a:t>
            </a:r>
            <a:r>
              <a:rPr lang="zh-CN" altLang="en-US"/>
              <a:t>简单聚合邻居节点信息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606FD-741D-47E8-8432-D6A05676D5A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522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truncation: </a:t>
            </a:r>
            <a:r>
              <a:rPr lang="zh-CN" altLang="en-US"/>
              <a:t>物体的一部分在图片外；</a:t>
            </a:r>
            <a:r>
              <a:rPr lang="en-US" altLang="zh-CN"/>
              <a:t>part: </a:t>
            </a:r>
            <a:r>
              <a:rPr lang="zh-CN" altLang="en-US"/>
              <a:t>物体的</a:t>
            </a:r>
            <a:r>
              <a:rPr lang="en-US" altLang="zh-CN"/>
              <a:t>part</a:t>
            </a:r>
            <a:r>
              <a:rPr lang="zh-CN" altLang="en-US"/>
              <a:t>分类，如人的头部，手部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606FD-741D-47E8-8432-D6A05676D5A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57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truncation: </a:t>
            </a:r>
            <a:r>
              <a:rPr lang="zh-CN" altLang="en-US"/>
              <a:t>物体的一部分在图片外；</a:t>
            </a:r>
            <a:r>
              <a:rPr lang="en-US" altLang="zh-CN"/>
              <a:t>part: </a:t>
            </a:r>
            <a:r>
              <a:rPr lang="zh-CN" altLang="en-US"/>
              <a:t>物体的</a:t>
            </a:r>
            <a:r>
              <a:rPr lang="en-US" altLang="zh-CN"/>
              <a:t>part</a:t>
            </a:r>
            <a:r>
              <a:rPr lang="zh-CN" altLang="en-US"/>
              <a:t>分类，如人的头部，手部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606FD-741D-47E8-8432-D6A05676D5A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41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91F48-4536-483B-B845-471538215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7AA93C-E196-4E55-95AB-6BEE003FA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AAB566-59A1-4601-A477-683DE5DD6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C1DD-DAC4-4F02-99CE-0A563232B958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A8B003-5E03-47C7-9B8C-B204CB2B3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D6A4CF-2562-4235-A81B-54438937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268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883EA-6EA3-48B1-8303-43D05CF1B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C592C6-0103-40B1-9A89-C77265AC9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C6A7B5-9111-4B52-980F-298D9288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C1DD-DAC4-4F02-99CE-0A563232B958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E39C75-68D9-4291-9CBD-D16179C7E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4A3A59-694A-413E-AE2E-AAA0C8A5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227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4AE399-64FA-4235-B457-91598DBF91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D480DA-D355-49D0-966A-48AF8167A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841103-0E5A-47F7-A617-56510B3E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C1DD-DAC4-4F02-99CE-0A563232B958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6AFE9A-4462-458E-A432-6D4369FA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136B1E-EF36-46F6-A0A0-F57D68E0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567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F91793-4EC5-4D4A-9A79-AE775016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239897-8CB2-435D-88BF-2BBC634AD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96153D-9FC7-46C6-9557-A301297D7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C1DD-DAC4-4F02-99CE-0A563232B958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DE093F-93B8-4437-A696-BC1153569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04B0B8-20D3-4DB8-A478-29576AFEE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72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84D07-1A5C-4D5C-A97B-49D13A333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67A8BE-6840-45C5-B25C-4DAB21228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E15CA5-CF3E-4F77-8291-63BBDAA03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C1DD-DAC4-4F02-99CE-0A563232B958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6B7F4C-81F9-4893-BC9A-E73DE82D8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CC0339-8E83-469F-985A-18DCA4CB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11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02CB0-B782-4009-96DB-E567551D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14B16B-AF54-4E12-B07C-2592A3CBF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DB7E4D-6624-490D-A7B0-EAB610AD5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AA9940-CFC5-43D2-BE07-612C884C4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C1DD-DAC4-4F02-99CE-0A563232B958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036121-514D-435A-AF6F-96CFB324A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5DCA73-0E1B-4B67-9C52-202B7A82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868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2A3389-E0FD-434A-B140-7B9A5A223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D4B1B8-1A8E-4DD9-85A9-25D9B2209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9E6FB9-0739-4097-97D5-FA99551F8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165963-6743-47F9-B0F1-20DC25AF7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EC832B-BDE1-4D47-A27D-24C7438A20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F169FF-FF7B-4876-A7AE-34005A627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C1DD-DAC4-4F02-99CE-0A563232B958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7341ABA-65EB-40F6-865C-DD5D1FA06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082441-B3C0-475A-8EAB-516FCEE2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19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40BDA4-BA3F-451A-97CE-8CABCAD1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898D37-89F3-4004-B346-E8C31D05E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C1DD-DAC4-4F02-99CE-0A563232B958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278C33-EDAA-4AF8-800E-46BBC055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DCB9F7-CC62-4DFB-8AB0-8C6E1C6D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770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E032A1-6651-4A2B-9CE2-91E4D4E57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C1DD-DAC4-4F02-99CE-0A563232B958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3AE85F-F79A-486A-980D-3694C16AD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1F9D07-4002-46EA-817D-57E107FB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5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AD96CA-4A2C-4292-AE06-8B97642EC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E7EDE5-3D85-4AD4-9F31-899A9E0A7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31E9EA-B2FF-497E-A7E9-958770ED1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158ACD-45A6-49E3-957D-A6BDE8B64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C1DD-DAC4-4F02-99CE-0A563232B958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1F4E28-9F28-4A35-B960-A17A10F2B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503A27-2D21-42BF-945C-FA1AA3F93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264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B599B-FDB7-4F61-A0E2-9B2C590B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20256BB-9620-4F2F-B960-D21BB341D0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BE9AD7-A560-4E66-92F4-8F87E848F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E8DFE9-6357-482A-ACDC-970CCEB89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C1DD-DAC4-4F02-99CE-0A563232B958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8408C5-0006-4104-9CAA-9D07A143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D358D8-3D91-42D4-973D-C69EE7AC3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78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80FBFB6-091E-4E18-9033-8ECAE5F3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B84492-DBE0-421E-BEA1-E9C082461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FC8C80-1B91-4F8E-AB5A-3B02F705E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8C1DD-DAC4-4F02-99CE-0A563232B958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9E6037-E2CB-452E-B030-E9E01EB75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C553E-E0FA-4CF2-9942-D3840C5609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F8735-4101-4E3C-9FD9-710EDFB40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93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97E7A-107B-43E1-902C-F0B1C687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1" y="28281"/>
            <a:ext cx="10515600" cy="1181640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Paper</a:t>
            </a:r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FA49D1-D863-4637-A1D6-FE33B359A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1" y="143912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>
                <a:latin typeface="Palatino Linotype (正文)"/>
                <a:ea typeface="+mn-ea"/>
                <a:cs typeface="+mn-cs"/>
              </a:rPr>
              <a:t>Structure Inference Net: Object Detection Using Scene-Level Context and Instance-Level Relationships, CVPR 2018.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Yong Liu1,2, Ruiping Wang1,2,3, Shiguang Shan1,2,3, Xilin Chen1,2,3</a:t>
            </a:r>
          </a:p>
          <a:p>
            <a:r>
              <a:rPr lang="en-US" altLang="zh-CN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Key Laboratory of Intelligent Information Processing of Chinese Academy of Sciences (CAS)</a:t>
            </a:r>
          </a:p>
          <a:p>
            <a:r>
              <a:rPr lang="en-US" altLang="zh-CN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Chinese Academy of Sciences</a:t>
            </a:r>
          </a:p>
          <a:p>
            <a:r>
              <a:rPr lang="en-US" altLang="zh-CN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Cooperative Medianet Innovation Center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ED1788-1FC1-4920-9B78-89E4BE5C240B}"/>
              </a:ext>
            </a:extLst>
          </p:cNvPr>
          <p:cNvCxnSpPr>
            <a:cxnSpLocks/>
          </p:cNvCxnSpPr>
          <p:nvPr/>
        </p:nvCxnSpPr>
        <p:spPr>
          <a:xfrm>
            <a:off x="0" y="1209921"/>
            <a:ext cx="8795208" cy="0"/>
          </a:xfrm>
          <a:prstGeom prst="line">
            <a:avLst/>
          </a:prstGeom>
          <a:ln w="28575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743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97E7A-107B-43E1-902C-F0B1C687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1" y="28281"/>
            <a:ext cx="10515600" cy="1181640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Method: Structure inference</a:t>
            </a:r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ED1788-1FC1-4920-9B78-89E4BE5C240B}"/>
              </a:ext>
            </a:extLst>
          </p:cNvPr>
          <p:cNvCxnSpPr>
            <a:cxnSpLocks/>
          </p:cNvCxnSpPr>
          <p:nvPr/>
        </p:nvCxnSpPr>
        <p:spPr>
          <a:xfrm>
            <a:off x="0" y="1209921"/>
            <a:ext cx="8795208" cy="0"/>
          </a:xfrm>
          <a:prstGeom prst="line">
            <a:avLst/>
          </a:prstGeom>
          <a:ln w="28575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B6D17C9-5C37-4B54-8D31-C46B9A6F0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1" y="143912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Scene GRU</a:t>
            </a:r>
          </a:p>
          <a:p>
            <a:pPr lvl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Goal: encode message from scene</a:t>
            </a:r>
          </a:p>
          <a:p>
            <a:pPr lvl="1"/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Ignore parts not related to the scene context</a:t>
            </a:r>
          </a:p>
          <a:p>
            <a:pPr lvl="1"/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Ehance parts related to the scene context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7D1229-10EE-492F-8035-E5024EE45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259" y="2882008"/>
            <a:ext cx="5601482" cy="39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2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97E7A-107B-43E1-902C-F0B1C687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1" y="28281"/>
            <a:ext cx="10515600" cy="1181640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Method: Structure inference</a:t>
            </a:r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ED1788-1FC1-4920-9B78-89E4BE5C240B}"/>
              </a:ext>
            </a:extLst>
          </p:cNvPr>
          <p:cNvCxnSpPr>
            <a:cxnSpLocks/>
          </p:cNvCxnSpPr>
          <p:nvPr/>
        </p:nvCxnSpPr>
        <p:spPr>
          <a:xfrm>
            <a:off x="0" y="1209921"/>
            <a:ext cx="8795208" cy="0"/>
          </a:xfrm>
          <a:prstGeom prst="line">
            <a:avLst/>
          </a:prstGeom>
          <a:ln w="28575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B6D17C9-5C37-4B54-8D31-C46B9A6F0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1" y="143912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Edge GRU</a:t>
            </a:r>
          </a:p>
          <a:p>
            <a:pPr lvl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Goal: encode message from other objects</a:t>
            </a:r>
          </a:p>
          <a:p>
            <a:pPr lvl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 each node i, get integrated message m</a:t>
            </a:r>
            <a:r>
              <a:rPr lang="en-US" altLang="zh-CN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from other nodes</a:t>
            </a:r>
          </a:p>
          <a:p>
            <a:pPr lvl="1"/>
            <a:endParaRPr lang="en-US" altLang="zh-C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6ADF084-8B73-4D29-A049-8A7DD18B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85" y="2986696"/>
            <a:ext cx="4861286" cy="5229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9B5AD9-C4C8-4B63-98B0-BC5E323C9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85" y="4229152"/>
            <a:ext cx="3743847" cy="5906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D5637F8-E27F-4AF8-9349-439A57A63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685" y="2550612"/>
            <a:ext cx="5601482" cy="394771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B592C0D-AF6F-4446-A95A-1CD63064B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547" y="5382288"/>
            <a:ext cx="2734057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0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97E7A-107B-43E1-902C-F0B1C687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1" y="28281"/>
            <a:ext cx="10515600" cy="1181640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Ablation Study</a:t>
            </a:r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ED1788-1FC1-4920-9B78-89E4BE5C240B}"/>
              </a:ext>
            </a:extLst>
          </p:cNvPr>
          <p:cNvCxnSpPr>
            <a:cxnSpLocks/>
          </p:cNvCxnSpPr>
          <p:nvPr/>
        </p:nvCxnSpPr>
        <p:spPr>
          <a:xfrm>
            <a:off x="0" y="1209921"/>
            <a:ext cx="8795208" cy="0"/>
          </a:xfrm>
          <a:prstGeom prst="line">
            <a:avLst/>
          </a:prstGeom>
          <a:ln w="28575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1260148-914A-47BC-BEA5-4D2245F31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1" y="143912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Scene Module</a:t>
            </a:r>
          </a:p>
          <a:p>
            <a:pPr lvl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Get great improvement in category: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aeroplane, bird, boat, table, train, tv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; high correlation with scene contex</a:t>
            </a:r>
          </a:p>
          <a:p>
            <a:pPr lvl="1"/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Robust against occlusion, truncation, small, part</a:t>
            </a:r>
          </a:p>
          <a:p>
            <a:pPr marL="457200" lvl="1" indent="0">
              <a:buNone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7AA80E-704C-45CC-938E-6EF177996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1561"/>
            <a:ext cx="12192000" cy="9316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5C8539-6700-4E98-A03D-1348E5745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696" y="3761658"/>
            <a:ext cx="4814607" cy="287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27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97E7A-107B-43E1-902C-F0B1C687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1" y="28281"/>
            <a:ext cx="10515600" cy="1181640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Ablation Study</a:t>
            </a:r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ED1788-1FC1-4920-9B78-89E4BE5C240B}"/>
              </a:ext>
            </a:extLst>
          </p:cNvPr>
          <p:cNvCxnSpPr>
            <a:cxnSpLocks/>
          </p:cNvCxnSpPr>
          <p:nvPr/>
        </p:nvCxnSpPr>
        <p:spPr>
          <a:xfrm>
            <a:off x="0" y="1209921"/>
            <a:ext cx="8795208" cy="0"/>
          </a:xfrm>
          <a:prstGeom prst="line">
            <a:avLst/>
          </a:prstGeom>
          <a:ln w="28575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39F253C7-00E5-47D6-AB09-EB2FB9654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448" y="1619824"/>
            <a:ext cx="5461445" cy="496131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B5A434B-2BBB-4A87-BE15-935E8E529333}"/>
              </a:ext>
            </a:extLst>
          </p:cNvPr>
          <p:cNvSpPr txBox="1"/>
          <p:nvPr/>
        </p:nvSpPr>
        <p:spPr>
          <a:xfrm>
            <a:off x="903890" y="2333297"/>
            <a:ext cx="1702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Baseline: Faster RCNN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F610A5-6489-43F8-BD79-19CE242BAB72}"/>
              </a:ext>
            </a:extLst>
          </p:cNvPr>
          <p:cNvSpPr txBox="1"/>
          <p:nvPr/>
        </p:nvSpPr>
        <p:spPr>
          <a:xfrm>
            <a:off x="903890" y="4755932"/>
            <a:ext cx="1702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Structure Inference Net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349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97E7A-107B-43E1-902C-F0B1C687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1" y="28281"/>
            <a:ext cx="10515600" cy="1181640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Ablation Study</a:t>
            </a:r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ED1788-1FC1-4920-9B78-89E4BE5C240B}"/>
              </a:ext>
            </a:extLst>
          </p:cNvPr>
          <p:cNvCxnSpPr>
            <a:cxnSpLocks/>
          </p:cNvCxnSpPr>
          <p:nvPr/>
        </p:nvCxnSpPr>
        <p:spPr>
          <a:xfrm>
            <a:off x="0" y="1209921"/>
            <a:ext cx="8795208" cy="0"/>
          </a:xfrm>
          <a:prstGeom prst="line">
            <a:avLst/>
          </a:prstGeom>
          <a:ln w="28575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1260148-914A-47BC-BEA5-4D2245F31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1" y="143912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Edge Module</a:t>
            </a:r>
          </a:p>
          <a:p>
            <a:pPr lvl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More accurate localization</a:t>
            </a:r>
          </a:p>
          <a:p>
            <a:pPr lvl="1"/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9EE3E4-67BF-4C2E-A25C-D290399E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291" y="2391561"/>
            <a:ext cx="3927706" cy="42211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1E02D62-3AE3-45E4-A37A-3371826EF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917" y="2951102"/>
            <a:ext cx="5692934" cy="239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08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97E7A-107B-43E1-902C-F0B1C687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1" y="28281"/>
            <a:ext cx="10515600" cy="1181640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Ablation Study</a:t>
            </a:r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ED1788-1FC1-4920-9B78-89E4BE5C240B}"/>
              </a:ext>
            </a:extLst>
          </p:cNvPr>
          <p:cNvCxnSpPr>
            <a:cxnSpLocks/>
          </p:cNvCxnSpPr>
          <p:nvPr/>
        </p:nvCxnSpPr>
        <p:spPr>
          <a:xfrm>
            <a:off x="0" y="1209921"/>
            <a:ext cx="8795208" cy="0"/>
          </a:xfrm>
          <a:prstGeom prst="line">
            <a:avLst/>
          </a:prstGeom>
          <a:ln w="28575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1260148-914A-47BC-BEA5-4D2245F31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1" y="143912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Edge Module</a:t>
            </a:r>
          </a:p>
          <a:p>
            <a:pPr lvl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less redundant predicted bboxes</a:t>
            </a:r>
          </a:p>
          <a:p>
            <a:pPr lvl="1"/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134AC2-7959-4772-B3D1-623218733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296" y="2391561"/>
            <a:ext cx="5321408" cy="443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88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97E7A-107B-43E1-902C-F0B1C687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1" y="28281"/>
            <a:ext cx="10515600" cy="1181640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Ablation Study</a:t>
            </a:r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ED1788-1FC1-4920-9B78-89E4BE5C240B}"/>
              </a:ext>
            </a:extLst>
          </p:cNvPr>
          <p:cNvCxnSpPr>
            <a:cxnSpLocks/>
          </p:cNvCxnSpPr>
          <p:nvPr/>
        </p:nvCxnSpPr>
        <p:spPr>
          <a:xfrm>
            <a:off x="0" y="1209921"/>
            <a:ext cx="8795208" cy="0"/>
          </a:xfrm>
          <a:prstGeom prst="line">
            <a:avLst/>
          </a:prstGeom>
          <a:ln w="28575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1260148-914A-47BC-BEA5-4D2245F31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1" y="143912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Edge Module</a:t>
            </a:r>
          </a:p>
          <a:p>
            <a:pPr lvl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Relation visualization</a:t>
            </a:r>
          </a:p>
          <a:p>
            <a:pPr lvl="1"/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274409-3C41-4CB2-BDC8-6449760CB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1126"/>
            <a:ext cx="12192000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9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97E7A-107B-43E1-902C-F0B1C687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1" y="28281"/>
            <a:ext cx="10515600" cy="1181640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Problem</a:t>
            </a:r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FA49D1-D863-4637-A1D6-FE33B359A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1" y="143912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Contex for general object detection</a:t>
            </a: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Exsiting methods only consider scene-level context or instance-level context,  never combine them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ED1788-1FC1-4920-9B78-89E4BE5C240B}"/>
              </a:ext>
            </a:extLst>
          </p:cNvPr>
          <p:cNvCxnSpPr>
            <a:cxnSpLocks/>
          </p:cNvCxnSpPr>
          <p:nvPr/>
        </p:nvCxnSpPr>
        <p:spPr>
          <a:xfrm>
            <a:off x="0" y="1209921"/>
            <a:ext cx="8795208" cy="0"/>
          </a:xfrm>
          <a:prstGeom prst="line">
            <a:avLst/>
          </a:prstGeom>
          <a:ln w="28575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1992FDF4-3304-42F8-9C6F-927CA63D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73" y="2663542"/>
            <a:ext cx="4520243" cy="33561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C9679E-F2C1-4D9D-B41B-966BB78C6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323" y="2663543"/>
            <a:ext cx="4269796" cy="32815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8E18FBD-6F57-4FE3-96E4-47E4522CB54B}"/>
              </a:ext>
            </a:extLst>
          </p:cNvPr>
          <p:cNvSpPr txBox="1"/>
          <p:nvPr/>
        </p:nvSpPr>
        <p:spPr>
          <a:xfrm>
            <a:off x="1634245" y="6029395"/>
            <a:ext cx="200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Scene-level context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ACEB40-186D-426A-A51D-87EEFE3C1810}"/>
              </a:ext>
            </a:extLst>
          </p:cNvPr>
          <p:cNvSpPr txBox="1"/>
          <p:nvPr/>
        </p:nvSpPr>
        <p:spPr>
          <a:xfrm>
            <a:off x="7970271" y="6001529"/>
            <a:ext cx="238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Instance-level context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4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97E7A-107B-43E1-902C-F0B1C687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1" y="28281"/>
            <a:ext cx="10515600" cy="1181640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Contribution</a:t>
            </a:r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FA49D1-D863-4637-A1D6-FE33B359A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1" y="143912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 present a so-called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 Inference Network (SIN)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a detector that incorporates into a typical detection framework (e.g. Faster R-CNN) with a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graphical model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which aims to infer object state.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ED1788-1FC1-4920-9B78-89E4BE5C240B}"/>
              </a:ext>
            </a:extLst>
          </p:cNvPr>
          <p:cNvCxnSpPr>
            <a:cxnSpLocks/>
          </p:cNvCxnSpPr>
          <p:nvPr/>
        </p:nvCxnSpPr>
        <p:spPr>
          <a:xfrm>
            <a:off x="0" y="1209921"/>
            <a:ext cx="8795208" cy="0"/>
          </a:xfrm>
          <a:prstGeom prst="line">
            <a:avLst/>
          </a:prstGeom>
          <a:ln w="28575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1CAA9457-065B-45B5-A514-AA68E8628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3" y="2535137"/>
            <a:ext cx="11944874" cy="39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71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97E7A-107B-43E1-902C-F0B1C687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1" y="28281"/>
            <a:ext cx="10515600" cy="1181640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Idea</a:t>
            </a:r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FA49D1-D863-4637-A1D6-FE33B359A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1" y="143912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Use scene contextual information and object relationships to help detection.</a:t>
            </a: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Build graph for object feature and scene feature, use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GRU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 inference object state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ED1788-1FC1-4920-9B78-89E4BE5C240B}"/>
              </a:ext>
            </a:extLst>
          </p:cNvPr>
          <p:cNvCxnSpPr>
            <a:cxnSpLocks/>
          </p:cNvCxnSpPr>
          <p:nvPr/>
        </p:nvCxnSpPr>
        <p:spPr>
          <a:xfrm>
            <a:off x="0" y="1209921"/>
            <a:ext cx="8795208" cy="0"/>
          </a:xfrm>
          <a:prstGeom prst="line">
            <a:avLst/>
          </a:prstGeom>
          <a:ln w="28575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5D5372D4-B9C7-47DD-A4DF-993A0C0A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460" y="2614971"/>
            <a:ext cx="7533421" cy="36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66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97E7A-107B-43E1-902C-F0B1C687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1" y="28281"/>
            <a:ext cx="10515600" cy="1181640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Method:How to build the graph</a:t>
            </a:r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FA49D1-D863-4637-A1D6-FE33B359A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1" y="143912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  <a:p>
            <a:pPr lvl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Object feature: roi pooling of region proposal</a:t>
            </a:r>
          </a:p>
          <a:p>
            <a:pPr lvl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Scene feature: feature of whole image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ED1788-1FC1-4920-9B78-89E4BE5C240B}"/>
              </a:ext>
            </a:extLst>
          </p:cNvPr>
          <p:cNvCxnSpPr>
            <a:cxnSpLocks/>
          </p:cNvCxnSpPr>
          <p:nvPr/>
        </p:nvCxnSpPr>
        <p:spPr>
          <a:xfrm>
            <a:off x="0" y="1209921"/>
            <a:ext cx="8795208" cy="0"/>
          </a:xfrm>
          <a:prstGeom prst="line">
            <a:avLst/>
          </a:prstGeom>
          <a:ln w="28575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55">
            <a:extLst>
              <a:ext uri="{FF2B5EF4-FFF2-40B4-BE49-F238E27FC236}">
                <a16:creationId xmlns:a16="http://schemas.microsoft.com/office/drawing/2014/main" id="{7D566EA2-2C58-4640-BDF8-1B4CDD7EC5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92" r="41772"/>
          <a:stretch/>
        </p:blipFill>
        <p:spPr>
          <a:xfrm>
            <a:off x="2618361" y="2657323"/>
            <a:ext cx="6955277" cy="371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33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97E7A-107B-43E1-902C-F0B1C687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1" y="28281"/>
            <a:ext cx="10515600" cy="1181640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Method:How to build the graph</a:t>
            </a:r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FA49D1-D863-4637-A1D6-FE33B359A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099" y="143912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</a:p>
          <a:p>
            <a:pPr lvl="1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Assumption: object-object relationship is common determined by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relative object position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visual clues</a:t>
            </a:r>
          </a:p>
          <a:p>
            <a:pPr lvl="1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e</a:t>
            </a:r>
            <a:r>
              <a:rPr lang="en-US" altLang="zh-CN" sz="2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j→i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influence of v</a:t>
            </a:r>
            <a:r>
              <a:rPr lang="en-US" altLang="zh-CN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on v</a:t>
            </a:r>
            <a:r>
              <a:rPr lang="en-US" altLang="zh-CN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lvl="1"/>
            <a:endParaRPr lang="en-US" altLang="zh-CN" sz="20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ED1788-1FC1-4920-9B78-89E4BE5C240B}"/>
              </a:ext>
            </a:extLst>
          </p:cNvPr>
          <p:cNvCxnSpPr>
            <a:cxnSpLocks/>
          </p:cNvCxnSpPr>
          <p:nvPr/>
        </p:nvCxnSpPr>
        <p:spPr>
          <a:xfrm>
            <a:off x="0" y="1209921"/>
            <a:ext cx="8795208" cy="0"/>
          </a:xfrm>
          <a:prstGeom prst="line">
            <a:avLst/>
          </a:prstGeom>
          <a:ln w="28575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DF0EA294-D5CB-4B1B-B418-419A5E98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85" y="3138447"/>
            <a:ext cx="5401429" cy="5811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A6E5F2-E996-4263-9E91-262A488B4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418" y="4000718"/>
            <a:ext cx="6115904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78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97E7A-107B-43E1-902C-F0B1C687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1" y="28281"/>
            <a:ext cx="10515600" cy="1181640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Method:Structure inference</a:t>
            </a:r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FA49D1-D863-4637-A1D6-FE33B359A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1" y="143912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GRU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ED1788-1FC1-4920-9B78-89E4BE5C240B}"/>
              </a:ext>
            </a:extLst>
          </p:cNvPr>
          <p:cNvCxnSpPr>
            <a:cxnSpLocks/>
          </p:cNvCxnSpPr>
          <p:nvPr/>
        </p:nvCxnSpPr>
        <p:spPr>
          <a:xfrm>
            <a:off x="0" y="1209921"/>
            <a:ext cx="8795208" cy="0"/>
          </a:xfrm>
          <a:prstGeom prst="line">
            <a:avLst/>
          </a:prstGeom>
          <a:ln w="28575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EF6ABE9-E8E8-48A8-BB6B-DFD4F57C5E34}"/>
              </a:ext>
            </a:extLst>
          </p:cNvPr>
          <p:cNvSpPr txBox="1"/>
          <p:nvPr/>
        </p:nvSpPr>
        <p:spPr>
          <a:xfrm rot="3181969">
            <a:off x="4474775" y="2408031"/>
            <a:ext cx="353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AA3B0FA-05A9-41F8-8570-4A5608BEB5AD}"/>
              </a:ext>
            </a:extLst>
          </p:cNvPr>
          <p:cNvGrpSpPr/>
          <p:nvPr/>
        </p:nvGrpSpPr>
        <p:grpSpPr>
          <a:xfrm>
            <a:off x="1799407" y="1560653"/>
            <a:ext cx="8593185" cy="5079258"/>
            <a:chOff x="271084" y="1592184"/>
            <a:chExt cx="8593185" cy="5079258"/>
          </a:xfrm>
        </p:grpSpPr>
        <p:pic>
          <p:nvPicPr>
            <p:cNvPr id="1026" name="Picture 2" descr="preview">
              <a:extLst>
                <a:ext uri="{FF2B5EF4-FFF2-40B4-BE49-F238E27FC236}">
                  <a16:creationId xmlns:a16="http://schemas.microsoft.com/office/drawing/2014/main" id="{9FC2F8F9-0AE4-4102-927C-ABA1613B2E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84" y="1785117"/>
              <a:ext cx="5229225" cy="4886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review">
              <a:extLst>
                <a:ext uri="{FF2B5EF4-FFF2-40B4-BE49-F238E27FC236}">
                  <a16:creationId xmlns:a16="http://schemas.microsoft.com/office/drawing/2014/main" id="{2EEA7E14-B99D-4A95-882E-9F8EF52B7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6231" y="1592184"/>
              <a:ext cx="2510790" cy="1935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3B187E3-5B6E-4ECD-84FE-5E9EA8224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1413" y="3614795"/>
              <a:ext cx="1467055" cy="390580"/>
            </a:xfrm>
            <a:prstGeom prst="rect">
              <a:avLst/>
            </a:prstGeom>
          </p:spPr>
        </p:pic>
        <p:pic>
          <p:nvPicPr>
            <p:cNvPr id="1030" name="Picture 6" descr="preview">
              <a:extLst>
                <a:ext uri="{FF2B5EF4-FFF2-40B4-BE49-F238E27FC236}">
                  <a16:creationId xmlns:a16="http://schemas.microsoft.com/office/drawing/2014/main" id="{F0A9A728-EE88-4BDA-A001-24933F696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6231" y="4300644"/>
              <a:ext cx="2400300" cy="82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82F7496-3228-4B1F-A87C-7378D95B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3203" y="5390358"/>
              <a:ext cx="2476846" cy="400106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DEB9E0E-5C10-4665-9F7D-6002D702BF9B}"/>
                </a:ext>
              </a:extLst>
            </p:cNvPr>
            <p:cNvSpPr txBox="1"/>
            <p:nvPr/>
          </p:nvSpPr>
          <p:spPr>
            <a:xfrm>
              <a:off x="6226231" y="5980386"/>
              <a:ext cx="2638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z: remember current state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42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97E7A-107B-43E1-902C-F0B1C687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1" y="28281"/>
            <a:ext cx="10515600" cy="1181640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Method: Structure inference</a:t>
            </a:r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ED1788-1FC1-4920-9B78-89E4BE5C240B}"/>
              </a:ext>
            </a:extLst>
          </p:cNvPr>
          <p:cNvCxnSpPr>
            <a:cxnSpLocks/>
          </p:cNvCxnSpPr>
          <p:nvPr/>
        </p:nvCxnSpPr>
        <p:spPr>
          <a:xfrm>
            <a:off x="0" y="1209921"/>
            <a:ext cx="8795208" cy="0"/>
          </a:xfrm>
          <a:prstGeom prst="line">
            <a:avLst/>
          </a:prstGeom>
          <a:ln w="28575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AB5915DB-4B4C-44F3-806C-6845C6408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1561"/>
            <a:ext cx="9166996" cy="30556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7B65BA-3F79-4D99-A9B1-B4EC9E644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142" y="2391561"/>
            <a:ext cx="2362530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77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97E7A-107B-43E1-902C-F0B1C687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1" y="28281"/>
            <a:ext cx="10515600" cy="1181640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Method: Structure inference</a:t>
            </a:r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ED1788-1FC1-4920-9B78-89E4BE5C240B}"/>
              </a:ext>
            </a:extLst>
          </p:cNvPr>
          <p:cNvCxnSpPr>
            <a:cxnSpLocks/>
          </p:cNvCxnSpPr>
          <p:nvPr/>
        </p:nvCxnSpPr>
        <p:spPr>
          <a:xfrm>
            <a:off x="0" y="1209921"/>
            <a:ext cx="8795208" cy="0"/>
          </a:xfrm>
          <a:prstGeom prst="line">
            <a:avLst/>
          </a:prstGeom>
          <a:ln w="28575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66F3602-A9C0-4BA2-BBAD-0058637A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1623832"/>
            <a:ext cx="7001852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72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529</Words>
  <Application>Microsoft Office PowerPoint</Application>
  <PresentationFormat>宽屏</PresentationFormat>
  <Paragraphs>87</Paragraphs>
  <Slides>16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Palatino Linotype (正文)</vt:lpstr>
      <vt:lpstr>等线</vt:lpstr>
      <vt:lpstr>等线 Light</vt:lpstr>
      <vt:lpstr>黑体</vt:lpstr>
      <vt:lpstr>Arial</vt:lpstr>
      <vt:lpstr>Times New Roman</vt:lpstr>
      <vt:lpstr>Office 主题​​</vt:lpstr>
      <vt:lpstr>Paper</vt:lpstr>
      <vt:lpstr>Problem</vt:lpstr>
      <vt:lpstr>Contribution</vt:lpstr>
      <vt:lpstr>Idea</vt:lpstr>
      <vt:lpstr>Method:How to build the graph</vt:lpstr>
      <vt:lpstr>Method:How to build the graph</vt:lpstr>
      <vt:lpstr>Method:Structure inference</vt:lpstr>
      <vt:lpstr>Method: Structure inference</vt:lpstr>
      <vt:lpstr>Method: Structure inference</vt:lpstr>
      <vt:lpstr>Method: Structure inference</vt:lpstr>
      <vt:lpstr>Method: Structure inference</vt:lpstr>
      <vt:lpstr>Ablation Study</vt:lpstr>
      <vt:lpstr>Ablation Study</vt:lpstr>
      <vt:lpstr>Ablation Study</vt:lpstr>
      <vt:lpstr>Ablation Study</vt:lpstr>
      <vt:lpstr>Ablation Study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GraphFPN: Graph Feature Pyramid Network for Object Detection, ICCV 2021</dc:title>
  <dc:creator>Roger einstein</dc:creator>
  <cp:lastModifiedBy>Roger einstein</cp:lastModifiedBy>
  <cp:revision>61</cp:revision>
  <dcterms:created xsi:type="dcterms:W3CDTF">2021-09-04T02:10:48Z</dcterms:created>
  <dcterms:modified xsi:type="dcterms:W3CDTF">2021-11-06T09:00:38Z</dcterms:modified>
</cp:coreProperties>
</file>